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6" roundtripDataSignature="AMtx7mjkt2JkxmnnS80v6bS60Xhzqlp83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6"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0" lang="en-GB" sz="1200">
                <a:solidFill>
                  <a:schemeClr val="dk1"/>
                </a:solidFill>
                <a:latin typeface="Calibri"/>
                <a:ea typeface="Calibri"/>
                <a:cs typeface="Calibri"/>
                <a:sym typeface="Calibri"/>
              </a:rPr>
              <a:t>Purpose</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0" i="0" lang="en-GB" sz="1200">
                <a:solidFill>
                  <a:schemeClr val="dk1"/>
                </a:solidFill>
                <a:latin typeface="Calibri"/>
                <a:ea typeface="Calibri"/>
                <a:cs typeface="Calibri"/>
                <a:sym typeface="Calibri"/>
              </a:rPr>
              <a:t>To introduce the use of loops (in BusyThings).</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1" i="0" lang="en-GB" sz="1200">
                <a:solidFill>
                  <a:schemeClr val="dk1"/>
                </a:solidFill>
                <a:latin typeface="Calibri"/>
                <a:ea typeface="Calibri"/>
                <a:cs typeface="Calibri"/>
                <a:sym typeface="Calibri"/>
              </a:rPr>
              <a:t>Learning objective</a:t>
            </a:r>
            <a:endParaRPr b="1" i="0" sz="1200">
              <a:solidFill>
                <a:schemeClr val="dk1"/>
              </a:solidFill>
              <a:latin typeface="Calibri"/>
              <a:ea typeface="Calibri"/>
              <a:cs typeface="Calibri"/>
              <a:sym typeface="Calibri"/>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0" i="0" lang="en-GB" sz="1200">
                <a:solidFill>
                  <a:schemeClr val="dk1"/>
                </a:solidFill>
                <a:latin typeface="Calibri"/>
                <a:ea typeface="Calibri"/>
                <a:cs typeface="Calibri"/>
                <a:sym typeface="Calibri"/>
              </a:rPr>
              <a:t>By the end of this tutorial children should be able to:</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0" i="0" lang="en-GB" sz="1200">
                <a:solidFill>
                  <a:schemeClr val="dk1"/>
                </a:solidFill>
                <a:latin typeface="Calibri"/>
                <a:ea typeface="Calibri"/>
                <a:cs typeface="Calibri"/>
                <a:sym typeface="Calibri"/>
              </a:rPr>
              <a:t>Understand that loops can be used to repeat sections of a program.</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0" i="0" lang="en-GB" sz="1200">
                <a:solidFill>
                  <a:schemeClr val="dk1"/>
                </a:solidFill>
                <a:latin typeface="Calibri"/>
                <a:ea typeface="Calibri"/>
                <a:cs typeface="Calibri"/>
                <a:sym typeface="Calibri"/>
              </a:rPr>
              <a:t>Create programs with simple loops.</a:t>
            </a:r>
            <a:endParaRPr/>
          </a:p>
          <a:p>
            <a:pPr indent="0" lvl="0" marL="0" rtl="0" algn="l">
              <a:spcBef>
                <a:spcPts val="0"/>
              </a:spcBef>
              <a:spcAft>
                <a:spcPts val="0"/>
              </a:spcAft>
              <a:buNone/>
            </a:pPr>
            <a:r>
              <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Google Shape;178;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n-GB"/>
              <a:t>Introduce the Project  section of Busy Things (30 mins)</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0" i="0" lang="en-GB" sz="1200">
                <a:solidFill>
                  <a:schemeClr val="dk1"/>
                </a:solidFill>
                <a:latin typeface="Calibri"/>
                <a:ea typeface="Calibri"/>
                <a:cs typeface="Calibri"/>
                <a:sym typeface="Calibri"/>
              </a:rPr>
              <a:t>Project resources are open-ended tasks that give children the chance to be creative with what they have learned so far.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0" i="0" lang="en-GB" sz="1200">
                <a:solidFill>
                  <a:schemeClr val="dk1"/>
                </a:solidFill>
                <a:latin typeface="Calibri"/>
                <a:ea typeface="Calibri"/>
                <a:cs typeface="Calibri"/>
                <a:sym typeface="Calibri"/>
              </a:rPr>
              <a:t>Each project is concentrated on a specific theme and only provides the relevant blocks/characters/props needed to work within that theme. There are no correct answers and children should be encouraged to experiment.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0" i="0" lang="en-GB" sz="1200">
                <a:solidFill>
                  <a:schemeClr val="dk1"/>
                </a:solidFill>
                <a:latin typeface="Calibri"/>
                <a:ea typeface="Calibri"/>
                <a:cs typeface="Calibri"/>
                <a:sym typeface="Calibri"/>
              </a:rPr>
              <a:t>Projects are often provided in multiple versions, so children can revisit a similar idea once they have learned more and elaborate on their previous ideas. Projects can be saved in</a:t>
            </a:r>
            <a:r>
              <a:rPr lang="en-GB"/>
              <a:t> </a:t>
            </a:r>
            <a:r>
              <a:rPr b="0" i="0" lang="en-GB" sz="1200">
                <a:solidFill>
                  <a:schemeClr val="dk1"/>
                </a:solidFill>
                <a:latin typeface="Calibri"/>
                <a:ea typeface="Calibri"/>
                <a:cs typeface="Calibri"/>
                <a:sym typeface="Calibri"/>
              </a:rPr>
              <a:t>Code Disc.</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a:p>
            <a:pPr indent="0" lvl="0" marL="0" rtl="0" algn="l">
              <a:spcBef>
                <a:spcPts val="0"/>
              </a:spcBef>
              <a:spcAft>
                <a:spcPts val="0"/>
              </a:spcAft>
              <a:buNone/>
            </a:pPr>
            <a:r>
              <a:rPr lang="en-GB"/>
              <a:t>Allow some time at the end of the session to allow students to showcase their work.</a:t>
            </a:r>
            <a:endParaRPr/>
          </a:p>
          <a:p>
            <a:pPr indent="0" lvl="0" marL="0" rtl="0" algn="l">
              <a:spcBef>
                <a:spcPts val="0"/>
              </a:spcBef>
              <a:spcAft>
                <a:spcPts val="0"/>
              </a:spcAft>
              <a:buNone/>
            </a:pPr>
            <a:r>
              <a:t/>
            </a:r>
            <a:endParaRPr/>
          </a:p>
        </p:txBody>
      </p:sp>
      <p:sp>
        <p:nvSpPr>
          <p:cNvPr id="179" name="Google Shape;179;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8" name="Google Shape;188;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Project: Dancing 2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Objective The Dancing 2 project builds on Dancing 1, introduced in level 1. The 'Repeat' block is now included so children can more easily create extended dance routines with repeated patterns.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Project resources are open-ended tasks that give children the chance to be creative with what they have learned so far. Each project is concentrated on a specific theme and only provides the relevant blocks/characters/props to work within that theme. There are no correct answers and children should be encouraged to experiment. Projects are often provided in multiple versions, so children can revisit a similar idea once they have learned more and elaborate on their previous ideas. Projects can be saved.</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Allow time at the end of the session to share their dances with each other, to do this remind student they need to have named and save their project.</a:t>
            </a:r>
            <a:endParaRPr/>
          </a:p>
        </p:txBody>
      </p:sp>
      <p:sp>
        <p:nvSpPr>
          <p:cNvPr id="189" name="Google Shape;189;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 name="Google Shape;9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Introduce students to key vocabulary for this lesson:</a:t>
            </a:r>
            <a:endParaRPr/>
          </a:p>
          <a:p>
            <a:pPr indent="0" lvl="0" marL="0" rtl="0" algn="l">
              <a:spcBef>
                <a:spcPts val="0"/>
              </a:spcBef>
              <a:spcAft>
                <a:spcPts val="0"/>
              </a:spcAft>
              <a:buNone/>
            </a:pPr>
            <a:r>
              <a:t/>
            </a:r>
            <a:endParaRPr/>
          </a:p>
          <a:p>
            <a:pPr indent="0" lvl="0" marL="0" rtl="0" algn="l">
              <a:spcBef>
                <a:spcPts val="0"/>
              </a:spcBef>
              <a:spcAft>
                <a:spcPts val="0"/>
              </a:spcAft>
              <a:buNone/>
            </a:pPr>
            <a:r>
              <a:rPr b="1" i="0" lang="en-GB" sz="1200">
                <a:solidFill>
                  <a:schemeClr val="dk1"/>
                </a:solidFill>
                <a:latin typeface="Calibri"/>
                <a:ea typeface="Calibri"/>
                <a:cs typeface="Calibri"/>
                <a:sym typeface="Calibri"/>
              </a:rPr>
              <a:t>Sequence: </a:t>
            </a:r>
            <a:r>
              <a:rPr b="0" i="0" lang="en-GB" sz="1200">
                <a:solidFill>
                  <a:schemeClr val="dk1"/>
                </a:solidFill>
                <a:latin typeface="Calibri"/>
                <a:ea typeface="Calibri"/>
                <a:cs typeface="Calibri"/>
                <a:sym typeface="Calibri"/>
              </a:rPr>
              <a:t>“When we sequence things, we arrange them in a particular order. Sequence-based algorithms are made from a precise set of instructions.”</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1" i="0" lang="en-GB" sz="1200">
                <a:solidFill>
                  <a:schemeClr val="dk1"/>
                </a:solidFill>
                <a:latin typeface="Calibri"/>
                <a:ea typeface="Calibri"/>
                <a:cs typeface="Calibri"/>
                <a:sym typeface="Calibri"/>
              </a:rPr>
              <a:t>Repetition</a:t>
            </a:r>
            <a:r>
              <a:rPr b="0" i="0" lang="en-GB" sz="1200">
                <a:solidFill>
                  <a:schemeClr val="dk1"/>
                </a:solidFill>
                <a:latin typeface="Calibri"/>
                <a:ea typeface="Calibri"/>
                <a:cs typeface="Calibri"/>
                <a:sym typeface="Calibri"/>
              </a:rPr>
              <a:t>: “This is the recurrence of actions or events. For example, we eat our lunch each lunchtime and might watch a favourite soap every evening. Repetition in programming means to repeat the execution of certain instructions.”</a:t>
            </a:r>
            <a:endParaRPr/>
          </a:p>
          <a:p>
            <a:pPr indent="0" lvl="0" marL="0" rtl="0" algn="l">
              <a:spcBef>
                <a:spcPts val="0"/>
              </a:spcBef>
              <a:spcAft>
                <a:spcPts val="0"/>
              </a:spcAft>
              <a:buNone/>
            </a:pPr>
            <a:r>
              <a:t/>
            </a:r>
            <a:endParaRPr/>
          </a:p>
        </p:txBody>
      </p:sp>
      <p:sp>
        <p:nvSpPr>
          <p:cNvPr id="96" name="Google Shape;96;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 name="Google Shape;10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Explain to students about the importance of </a:t>
            </a:r>
            <a:r>
              <a:rPr b="0" i="0" lang="en-GB" sz="1200">
                <a:solidFill>
                  <a:schemeClr val="dk1"/>
                </a:solidFill>
                <a:latin typeface="Calibri"/>
                <a:ea typeface="Calibri"/>
                <a:cs typeface="Calibri"/>
                <a:sym typeface="Calibri"/>
              </a:rPr>
              <a:t>repetition in coding.</a:t>
            </a:r>
            <a:endParaRPr/>
          </a:p>
        </p:txBody>
      </p:sp>
      <p:sp>
        <p:nvSpPr>
          <p:cNvPr id="107" name="Google Shape;107;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 name="Google Shape;117;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Introduce </a:t>
            </a:r>
            <a:r>
              <a:rPr b="1" lang="en-GB"/>
              <a:t>Code Disco </a:t>
            </a:r>
            <a:r>
              <a:rPr lang="en-GB"/>
              <a:t>(Found inside Busy Things)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Children should be encouraged to try running their programs to see what happens. </a:t>
            </a:r>
            <a:endParaRPr/>
          </a:p>
          <a:p>
            <a:pPr indent="0" lvl="0" marL="0" rtl="0" algn="l">
              <a:spcBef>
                <a:spcPts val="0"/>
              </a:spcBef>
              <a:spcAft>
                <a:spcPts val="0"/>
              </a:spcAft>
              <a:buNone/>
            </a:pPr>
            <a:r>
              <a:rPr lang="en-GB"/>
              <a:t>They should not always expect to get it right first time. </a:t>
            </a:r>
            <a:endParaRPr/>
          </a:p>
          <a:p>
            <a:pPr indent="0" lvl="0" marL="0" rtl="0" algn="l">
              <a:spcBef>
                <a:spcPts val="0"/>
              </a:spcBef>
              <a:spcAft>
                <a:spcPts val="0"/>
              </a:spcAft>
              <a:buNone/>
            </a:pPr>
            <a:r>
              <a:rPr lang="en-GB"/>
              <a:t>Testing a program, seeing what goes wrong and then fixing the problem (</a:t>
            </a:r>
            <a:r>
              <a:rPr b="1" i="1" lang="en-GB"/>
              <a:t>debugging</a:t>
            </a:r>
            <a:r>
              <a:rPr lang="en-GB"/>
              <a:t>) is a very important part of coding. Tutorials and challenges in Code Disco always build on what has been learned previously. </a:t>
            </a:r>
            <a:endParaRPr/>
          </a:p>
          <a:p>
            <a:pPr indent="0" lvl="0" marL="0" rtl="0" algn="l">
              <a:spcBef>
                <a:spcPts val="0"/>
              </a:spcBef>
              <a:spcAft>
                <a:spcPts val="0"/>
              </a:spcAft>
              <a:buNone/>
            </a:pPr>
            <a:r>
              <a:rPr lang="en-GB"/>
              <a:t>Children should be encouraged to think about what they've just learned, and see how it can be adapted and extended to solve other problems. Breaking a problem down into simpler problems and then combining the solutions is a very useful strategy in coding.</a:t>
            </a:r>
            <a:endParaRPr/>
          </a:p>
        </p:txBody>
      </p:sp>
      <p:sp>
        <p:nvSpPr>
          <p:cNvPr id="118" name="Google Shape;118;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 name="Google Shape;128;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Introduce students to </a:t>
            </a:r>
            <a:r>
              <a:rPr b="1" lang="en-GB"/>
              <a:t>Busy Code focusing on these 3 areas:</a:t>
            </a:r>
            <a:endParaRPr/>
          </a:p>
          <a:p>
            <a:pPr indent="0" lvl="0" marL="0" rtl="0" algn="l">
              <a:spcBef>
                <a:spcPts val="0"/>
              </a:spcBef>
              <a:spcAft>
                <a:spcPts val="0"/>
              </a:spcAft>
              <a:buNone/>
            </a:pPr>
            <a:r>
              <a:t/>
            </a:r>
            <a:endParaRPr/>
          </a:p>
          <a:p>
            <a:pPr indent="-171450" lvl="0" marL="171450" rtl="0" algn="l">
              <a:spcBef>
                <a:spcPts val="0"/>
              </a:spcBef>
              <a:spcAft>
                <a:spcPts val="0"/>
              </a:spcAft>
              <a:buClr>
                <a:schemeClr val="dk1"/>
              </a:buClr>
              <a:buSzPts val="1200"/>
              <a:buFont typeface="Arial"/>
              <a:buChar char="•"/>
            </a:pPr>
            <a:r>
              <a:rPr lang="en-GB"/>
              <a:t>Code area</a:t>
            </a:r>
            <a:endParaRPr/>
          </a:p>
          <a:p>
            <a:pPr indent="-95250" lvl="0" marL="171450" rtl="0" algn="l">
              <a:spcBef>
                <a:spcPts val="0"/>
              </a:spcBef>
              <a:spcAft>
                <a:spcPts val="0"/>
              </a:spcAft>
              <a:buClr>
                <a:schemeClr val="dk1"/>
              </a:buClr>
              <a:buSzPts val="1200"/>
              <a:buFont typeface="Arial"/>
              <a:buNone/>
            </a:pPr>
            <a:r>
              <a:t/>
            </a:r>
            <a:endParaRPr/>
          </a:p>
          <a:p>
            <a:pPr indent="-171450" lvl="0" marL="171450" rtl="0" algn="l">
              <a:spcBef>
                <a:spcPts val="0"/>
              </a:spcBef>
              <a:spcAft>
                <a:spcPts val="0"/>
              </a:spcAft>
              <a:buClr>
                <a:schemeClr val="dk1"/>
              </a:buClr>
              <a:buSzPts val="1200"/>
              <a:buFont typeface="Arial"/>
              <a:buChar char="•"/>
            </a:pPr>
            <a:r>
              <a:rPr lang="en-GB"/>
              <a:t>Action area</a:t>
            </a:r>
            <a:endParaRPr/>
          </a:p>
          <a:p>
            <a:pPr indent="-95250" lvl="0" marL="171450" rtl="0" algn="l">
              <a:spcBef>
                <a:spcPts val="0"/>
              </a:spcBef>
              <a:spcAft>
                <a:spcPts val="0"/>
              </a:spcAft>
              <a:buClr>
                <a:schemeClr val="dk1"/>
              </a:buClr>
              <a:buSzPts val="1200"/>
              <a:buFont typeface="Arial"/>
              <a:buNone/>
            </a:pPr>
            <a:r>
              <a:t/>
            </a:r>
            <a:endParaRPr/>
          </a:p>
          <a:p>
            <a:pPr indent="-171450" lvl="0" marL="171450" rtl="0" algn="l">
              <a:spcBef>
                <a:spcPts val="0"/>
              </a:spcBef>
              <a:spcAft>
                <a:spcPts val="0"/>
              </a:spcAft>
              <a:buClr>
                <a:schemeClr val="dk1"/>
              </a:buClr>
              <a:buSzPts val="1200"/>
              <a:buFont typeface="Arial"/>
              <a:buChar char="•"/>
            </a:pPr>
            <a:r>
              <a:rPr lang="en-GB"/>
              <a:t>Instruction area</a:t>
            </a:r>
            <a:endParaRPr/>
          </a:p>
        </p:txBody>
      </p:sp>
      <p:sp>
        <p:nvSpPr>
          <p:cNvPr id="129" name="Google Shape;129;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 name="Google Shape;13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Show students the repeat/loop block found within Busy Code.</a:t>
            </a:r>
            <a:endParaRPr/>
          </a:p>
        </p:txBody>
      </p:sp>
      <p:sp>
        <p:nvSpPr>
          <p:cNvPr id="139" name="Google Shape;139;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Introduce</a:t>
            </a:r>
            <a:r>
              <a:rPr lang="en-GB"/>
              <a:t> the </a:t>
            </a:r>
            <a:r>
              <a:rPr b="0" i="0" lang="en-GB" sz="1200">
                <a:solidFill>
                  <a:schemeClr val="dk1"/>
                </a:solidFill>
                <a:latin typeface="Calibri"/>
                <a:ea typeface="Calibri"/>
                <a:cs typeface="Calibri"/>
                <a:sym typeface="Calibri"/>
              </a:rPr>
              <a:t>Tutorials </a:t>
            </a:r>
            <a:r>
              <a:rPr lang="en-GB"/>
              <a:t>section of Busy Things (10/15 mins)</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a:p>
            <a:pPr indent="0" lvl="0" marL="0" rtl="0" algn="l">
              <a:spcBef>
                <a:spcPts val="0"/>
              </a:spcBef>
              <a:spcAft>
                <a:spcPts val="0"/>
              </a:spcAft>
              <a:buNone/>
            </a:pPr>
            <a:r>
              <a:rPr lang="en-GB"/>
              <a:t>Tutorials</a:t>
            </a:r>
            <a:r>
              <a:rPr lang="en-GB"/>
              <a:t> </a:t>
            </a:r>
            <a:r>
              <a:rPr b="0" i="0" lang="en-GB" sz="1200">
                <a:solidFill>
                  <a:schemeClr val="dk1"/>
                </a:solidFill>
                <a:latin typeface="Calibri"/>
                <a:ea typeface="Calibri"/>
                <a:cs typeface="Calibri"/>
                <a:sym typeface="Calibri"/>
              </a:rPr>
              <a:t>consist of multiple steps that can be worked through</a:t>
            </a:r>
            <a:r>
              <a:rPr lang="en-GB"/>
              <a:t> and </a:t>
            </a:r>
            <a:r>
              <a:rPr lang="en-GB"/>
              <a:t>introduce</a:t>
            </a:r>
            <a:r>
              <a:rPr lang="en-GB"/>
              <a:t> a concept.</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0" i="0" lang="en-GB" sz="1200">
                <a:solidFill>
                  <a:schemeClr val="dk1"/>
                </a:solidFill>
                <a:latin typeface="Calibri"/>
                <a:ea typeface="Calibri"/>
                <a:cs typeface="Calibri"/>
                <a:sym typeface="Calibri"/>
              </a:rPr>
              <a:t>The objective will be presented in the instructions area in the bottom left of the screen, along with any hints that may help children to complete the stage. Some steps include a </a:t>
            </a:r>
            <a:r>
              <a:rPr b="0" i="1" lang="en-GB" sz="1200">
                <a:solidFill>
                  <a:schemeClr val="dk1"/>
                </a:solidFill>
                <a:latin typeface="Calibri"/>
                <a:ea typeface="Calibri"/>
                <a:cs typeface="Calibri"/>
                <a:sym typeface="Calibri"/>
              </a:rPr>
              <a:t>clue button </a:t>
            </a:r>
            <a:r>
              <a:rPr b="0" i="0" lang="en-GB" sz="1200">
                <a:solidFill>
                  <a:schemeClr val="dk1"/>
                </a:solidFill>
                <a:latin typeface="Calibri"/>
                <a:ea typeface="Calibri"/>
                <a:cs typeface="Calibri"/>
                <a:sym typeface="Calibri"/>
              </a:rPr>
              <a:t>which will give a visual clue, normally where a new block type is introduced or an existing block type is used in a new way. </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0" i="0" lang="en-GB" sz="1200">
                <a:solidFill>
                  <a:schemeClr val="dk1"/>
                </a:solidFill>
                <a:latin typeface="Calibri"/>
                <a:ea typeface="Calibri"/>
                <a:cs typeface="Calibri"/>
                <a:sym typeface="Calibri"/>
              </a:rPr>
              <a:t>Once each stage is complete, a next button will appear allowing children to move onto the next stage. </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0" i="0" lang="en-GB" sz="1200">
                <a:solidFill>
                  <a:schemeClr val="dk1"/>
                </a:solidFill>
                <a:latin typeface="Calibri"/>
                <a:ea typeface="Calibri"/>
                <a:cs typeface="Calibri"/>
                <a:sym typeface="Calibri"/>
              </a:rPr>
              <a:t>Once the final stage has been completed, children can either try any related challenges or projects or can move onto the next tutorial.</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0" i="0" lang="en-GB" sz="1200">
                <a:solidFill>
                  <a:schemeClr val="dk1"/>
                </a:solidFill>
                <a:latin typeface="Calibri"/>
                <a:ea typeface="Calibri"/>
                <a:cs typeface="Calibri"/>
                <a:sym typeface="Calibri"/>
              </a:rPr>
              <a:t>You may want to demo this with your students when going through the first instructions together</a:t>
            </a:r>
            <a:r>
              <a:rPr lang="en-GB"/>
              <a:t> (you want to stop your students at various points to keep everyone on target)</a:t>
            </a:r>
            <a:endParaRPr/>
          </a:p>
        </p:txBody>
      </p:sp>
      <p:sp>
        <p:nvSpPr>
          <p:cNvPr id="149" name="Google Shape;149;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 name="Google Shape;158;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n-GB"/>
              <a:t>Introduce the Challenge section of Busy Things (10/15 mins)</a:t>
            </a:r>
            <a:endParaRPr/>
          </a:p>
          <a:p>
            <a:pPr indent="0" lvl="0" marL="0" rtl="0" algn="l">
              <a:spcBef>
                <a:spcPts val="0"/>
              </a:spcBef>
              <a:spcAft>
                <a:spcPts val="0"/>
              </a:spcAft>
              <a:buNone/>
            </a:pPr>
            <a:r>
              <a:t/>
            </a:r>
            <a:endParaRPr/>
          </a:p>
          <a:p>
            <a:pPr indent="0" lvl="0" marL="0" rtl="0" algn="l">
              <a:spcBef>
                <a:spcPts val="0"/>
              </a:spcBef>
              <a:spcAft>
                <a:spcPts val="0"/>
              </a:spcAft>
              <a:buNone/>
            </a:pPr>
            <a:r>
              <a:rPr b="0" i="0" lang="en-GB" sz="1200">
                <a:solidFill>
                  <a:schemeClr val="dk1"/>
                </a:solidFill>
                <a:latin typeface="Calibri"/>
                <a:ea typeface="Calibri"/>
                <a:cs typeface="Calibri"/>
                <a:sym typeface="Calibri"/>
              </a:rPr>
              <a:t>Challenge resources work in a similar manner to the tutorial resources, but the problems are harder to solve. They are intended to test that children have grasped the concepts introduced in the preceding tutorials.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a:p>
            <a:pPr indent="0" lvl="0" marL="0" rtl="0" algn="l">
              <a:spcBef>
                <a:spcPts val="0"/>
              </a:spcBef>
              <a:spcAft>
                <a:spcPts val="0"/>
              </a:spcAft>
              <a:buNone/>
            </a:pPr>
            <a:r>
              <a:rPr b="0" i="0" lang="en-GB" sz="1200">
                <a:solidFill>
                  <a:schemeClr val="dk1"/>
                </a:solidFill>
                <a:latin typeface="Calibri"/>
                <a:ea typeface="Calibri"/>
                <a:cs typeface="Calibri"/>
                <a:sym typeface="Calibri"/>
              </a:rPr>
              <a:t>Each task in a challenge has a suggested block limit the children should try to stay within.</a:t>
            </a:r>
            <a:endParaRPr/>
          </a:p>
        </p:txBody>
      </p:sp>
      <p:sp>
        <p:nvSpPr>
          <p:cNvPr id="159" name="Google Shape;159;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Challenge 2 Answer</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Loopy Objective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Solution challenges may have many different correct solutions.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The image displayed is an example of a correct solution which also stays within the target block limit.</a:t>
            </a:r>
            <a:endParaRPr/>
          </a:p>
        </p:txBody>
      </p:sp>
      <p:sp>
        <p:nvSpPr>
          <p:cNvPr id="169" name="Google Shape;169;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5" name="Shape 15"/>
        <p:cNvGrpSpPr/>
        <p:nvPr/>
      </p:nvGrpSpPr>
      <p:grpSpPr>
        <a:xfrm>
          <a:off x="0" y="0"/>
          <a:ext cx="0" cy="0"/>
          <a:chOff x="0" y="0"/>
          <a:chExt cx="0" cy="0"/>
        </a:xfrm>
      </p:grpSpPr>
      <p:sp>
        <p:nvSpPr>
          <p:cNvPr id="16" name="Google Shape;16;p1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72" name="Shape 72"/>
        <p:cNvGrpSpPr/>
        <p:nvPr/>
      </p:nvGrpSpPr>
      <p:grpSpPr>
        <a:xfrm>
          <a:off x="0" y="0"/>
          <a:ext cx="0" cy="0"/>
          <a:chOff x="0" y="0"/>
          <a:chExt cx="0" cy="0"/>
        </a:xfrm>
      </p:grpSpPr>
      <p:sp>
        <p:nvSpPr>
          <p:cNvPr id="73" name="Google Shape;73;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1" name="Shape 21"/>
        <p:cNvGrpSpPr/>
        <p:nvPr/>
      </p:nvGrpSpPr>
      <p:grpSpPr>
        <a:xfrm>
          <a:off x="0" y="0"/>
          <a:ext cx="0" cy="0"/>
          <a:chOff x="0" y="0"/>
          <a:chExt cx="0" cy="0"/>
        </a:xfrm>
      </p:grpSpPr>
      <p:sp>
        <p:nvSpPr>
          <p:cNvPr id="22" name="Google Shape;22;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7" name="Shape 27"/>
        <p:cNvGrpSpPr/>
        <p:nvPr/>
      </p:nvGrpSpPr>
      <p:grpSpPr>
        <a:xfrm>
          <a:off x="0" y="0"/>
          <a:ext cx="0" cy="0"/>
          <a:chOff x="0" y="0"/>
          <a:chExt cx="0" cy="0"/>
        </a:xfrm>
      </p:grpSpPr>
      <p:sp>
        <p:nvSpPr>
          <p:cNvPr id="28" name="Google Shape;28;p1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3" name="Shape 33"/>
        <p:cNvGrpSpPr/>
        <p:nvPr/>
      </p:nvGrpSpPr>
      <p:grpSpPr>
        <a:xfrm>
          <a:off x="0" y="0"/>
          <a:ext cx="0" cy="0"/>
          <a:chOff x="0" y="0"/>
          <a:chExt cx="0" cy="0"/>
        </a:xfrm>
      </p:grpSpPr>
      <p:sp>
        <p:nvSpPr>
          <p:cNvPr id="34" name="Google Shape;34;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1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0" name="Shape 40"/>
        <p:cNvGrpSpPr/>
        <p:nvPr/>
      </p:nvGrpSpPr>
      <p:grpSpPr>
        <a:xfrm>
          <a:off x="0" y="0"/>
          <a:ext cx="0" cy="0"/>
          <a:chOff x="0" y="0"/>
          <a:chExt cx="0" cy="0"/>
        </a:xfrm>
      </p:grpSpPr>
      <p:sp>
        <p:nvSpPr>
          <p:cNvPr id="41" name="Google Shape;41;p1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1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1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1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9" name="Shape 49"/>
        <p:cNvGrpSpPr/>
        <p:nvPr/>
      </p:nvGrpSpPr>
      <p:grpSpPr>
        <a:xfrm>
          <a:off x="0" y="0"/>
          <a:ext cx="0" cy="0"/>
          <a:chOff x="0" y="0"/>
          <a:chExt cx="0" cy="0"/>
        </a:xfrm>
      </p:grpSpPr>
      <p:sp>
        <p:nvSpPr>
          <p:cNvPr id="50" name="Google Shape;50;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4" name="Shape 54"/>
        <p:cNvGrpSpPr/>
        <p:nvPr/>
      </p:nvGrpSpPr>
      <p:grpSpPr>
        <a:xfrm>
          <a:off x="0" y="0"/>
          <a:ext cx="0" cy="0"/>
          <a:chOff x="0" y="0"/>
          <a:chExt cx="0" cy="0"/>
        </a:xfrm>
      </p:grpSpPr>
      <p:sp>
        <p:nvSpPr>
          <p:cNvPr id="55" name="Google Shape;55;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8" name="Shape 58"/>
        <p:cNvGrpSpPr/>
        <p:nvPr/>
      </p:nvGrpSpPr>
      <p:grpSpPr>
        <a:xfrm>
          <a:off x="0" y="0"/>
          <a:ext cx="0" cy="0"/>
          <a:chOff x="0" y="0"/>
          <a:chExt cx="0" cy="0"/>
        </a:xfrm>
      </p:grpSpPr>
      <p:sp>
        <p:nvSpPr>
          <p:cNvPr id="59" name="Google Shape;59;p2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5" name="Shape 65"/>
        <p:cNvGrpSpPr/>
        <p:nvPr/>
      </p:nvGrpSpPr>
      <p:grpSpPr>
        <a:xfrm>
          <a:off x="0" y="0"/>
          <a:ext cx="0" cy="0"/>
          <a:chOff x="0" y="0"/>
          <a:chExt cx="0" cy="0"/>
        </a:xfrm>
      </p:grpSpPr>
      <p:sp>
        <p:nvSpPr>
          <p:cNvPr id="66" name="Google Shape;66;p2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2"/>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2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 Id="rId4" Type="http://schemas.openxmlformats.org/officeDocument/2006/relationships/image" Target="../media/image2.png"/><Relationship Id="rId5"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2.png"/><Relationship Id="rId4" Type="http://schemas.openxmlformats.org/officeDocument/2006/relationships/image" Target="../media/image1.png"/><Relationship Id="rId5"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2.png"/><Relationship Id="rId4" Type="http://schemas.openxmlformats.org/officeDocument/2006/relationships/image" Target="../media/image1.png"/><Relationship Id="rId5"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2.png"/><Relationship Id="rId4" Type="http://schemas.openxmlformats.org/officeDocument/2006/relationships/image" Target="../media/image2.png"/><Relationship Id="rId5"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2.png"/><Relationship Id="rId4" Type="http://schemas.openxmlformats.org/officeDocument/2006/relationships/image" Target="../media/image1.png"/><Relationship Id="rId5"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2.png"/><Relationship Id="rId4" Type="http://schemas.openxmlformats.org/officeDocument/2006/relationships/image" Target="../media/image1.png"/><Relationship Id="rId5"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image" Target="../media/image1.png"/><Relationship Id="rId5"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1.png"/><Relationship Id="rId5"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image" Target="../media/image1.png"/><Relationship Id="rId5"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88" name="Shape 88"/>
        <p:cNvGrpSpPr/>
        <p:nvPr/>
      </p:nvGrpSpPr>
      <p:grpSpPr>
        <a:xfrm>
          <a:off x="0" y="0"/>
          <a:ext cx="0" cy="0"/>
          <a:chOff x="0" y="0"/>
          <a:chExt cx="0" cy="0"/>
        </a:xfrm>
      </p:grpSpPr>
      <p:pic>
        <p:nvPicPr>
          <p:cNvPr descr="A circuit board&#10;&#10;Description automatically generated" id="89" name="Google Shape;89;p1"/>
          <p:cNvPicPr preferRelativeResize="0"/>
          <p:nvPr/>
        </p:nvPicPr>
        <p:blipFill rotWithShape="1">
          <a:blip r:embed="rId3">
            <a:alphaModFix/>
          </a:blip>
          <a:srcRect b="0" l="0" r="0" t="0"/>
          <a:stretch/>
        </p:blipFill>
        <p:spPr>
          <a:xfrm>
            <a:off x="20" y="10"/>
            <a:ext cx="12191980" cy="6857990"/>
          </a:xfrm>
          <a:custGeom>
            <a:rect b="b" l="l" r="r" t="t"/>
            <a:pathLst>
              <a:path extrusionOk="0" h="6858000" w="12191997">
                <a:moveTo>
                  <a:pt x="6631620" y="983228"/>
                </a:moveTo>
                <a:cubicBezTo>
                  <a:pt x="6631620" y="983228"/>
                  <a:pt x="6631620" y="983228"/>
                  <a:pt x="12091643" y="983228"/>
                </a:cubicBezTo>
                <a:lnTo>
                  <a:pt x="12191997" y="991151"/>
                </a:lnTo>
                <a:lnTo>
                  <a:pt x="12191997" y="6858000"/>
                </a:lnTo>
                <a:lnTo>
                  <a:pt x="3051794" y="6858000"/>
                </a:lnTo>
                <a:lnTo>
                  <a:pt x="3048485" y="6845812"/>
                </a:lnTo>
                <a:cubicBezTo>
                  <a:pt x="2999734" y="6614233"/>
                  <a:pt x="3024109" y="6346091"/>
                  <a:pt x="3121611" y="6151078"/>
                </a:cubicBezTo>
                <a:cubicBezTo>
                  <a:pt x="3121611" y="6151078"/>
                  <a:pt x="3121611" y="6151078"/>
                  <a:pt x="5851619" y="1422010"/>
                </a:cubicBezTo>
                <a:cubicBezTo>
                  <a:pt x="5997869" y="1178242"/>
                  <a:pt x="6355374" y="983228"/>
                  <a:pt x="6631620" y="983228"/>
                </a:cubicBezTo>
                <a:close/>
                <a:moveTo>
                  <a:pt x="0" y="339531"/>
                </a:moveTo>
                <a:lnTo>
                  <a:pt x="54301" y="339531"/>
                </a:lnTo>
                <a:cubicBezTo>
                  <a:pt x="1340585" y="339531"/>
                  <a:pt x="1340585" y="339531"/>
                  <a:pt x="1340585" y="339531"/>
                </a:cubicBezTo>
                <a:cubicBezTo>
                  <a:pt x="1495969" y="339531"/>
                  <a:pt x="1635814" y="422097"/>
                  <a:pt x="1713506" y="556265"/>
                </a:cubicBezTo>
                <a:cubicBezTo>
                  <a:pt x="2909965" y="2625561"/>
                  <a:pt x="2909965" y="2625561"/>
                  <a:pt x="2909965" y="2625561"/>
                </a:cubicBezTo>
                <a:cubicBezTo>
                  <a:pt x="2987657" y="2754570"/>
                  <a:pt x="2987657" y="2919700"/>
                  <a:pt x="2909965" y="3048708"/>
                </a:cubicBezTo>
                <a:cubicBezTo>
                  <a:pt x="1713506" y="5118003"/>
                  <a:pt x="1713506" y="5118003"/>
                  <a:pt x="1713506" y="5118003"/>
                </a:cubicBezTo>
                <a:cubicBezTo>
                  <a:pt x="1635814" y="5252173"/>
                  <a:pt x="1495969" y="5334737"/>
                  <a:pt x="1340585" y="5334737"/>
                </a:cubicBezTo>
                <a:cubicBezTo>
                  <a:pt x="816002" y="5334737"/>
                  <a:pt x="406171" y="5334737"/>
                  <a:pt x="85990" y="5334737"/>
                </a:cubicBezTo>
                <a:lnTo>
                  <a:pt x="0" y="5334737"/>
                </a:lnTo>
                <a:close/>
                <a:moveTo>
                  <a:pt x="2861712" y="0"/>
                </a:moveTo>
                <a:lnTo>
                  <a:pt x="5175003" y="0"/>
                </a:lnTo>
                <a:lnTo>
                  <a:pt x="5220943" y="79581"/>
                </a:lnTo>
                <a:cubicBezTo>
                  <a:pt x="5331226" y="270618"/>
                  <a:pt x="5491637" y="548491"/>
                  <a:pt x="5724962" y="952668"/>
                </a:cubicBezTo>
                <a:cubicBezTo>
                  <a:pt x="5764962" y="1023782"/>
                  <a:pt x="5764962" y="1130450"/>
                  <a:pt x="5724962" y="1201564"/>
                </a:cubicBezTo>
                <a:cubicBezTo>
                  <a:pt x="5724962" y="1201564"/>
                  <a:pt x="5724962" y="1201564"/>
                  <a:pt x="4978322" y="2494933"/>
                </a:cubicBezTo>
                <a:cubicBezTo>
                  <a:pt x="4942768" y="2561602"/>
                  <a:pt x="4844993" y="2614935"/>
                  <a:pt x="4764998" y="2614935"/>
                </a:cubicBezTo>
                <a:lnTo>
                  <a:pt x="3271717" y="2614935"/>
                </a:lnTo>
                <a:cubicBezTo>
                  <a:pt x="3196167" y="2614935"/>
                  <a:pt x="3098390" y="2561602"/>
                  <a:pt x="3058392" y="2494933"/>
                </a:cubicBezTo>
                <a:cubicBezTo>
                  <a:pt x="3058392" y="2494933"/>
                  <a:pt x="3058392" y="2494933"/>
                  <a:pt x="2311754" y="1201564"/>
                </a:cubicBezTo>
                <a:cubicBezTo>
                  <a:pt x="2276199" y="1130450"/>
                  <a:pt x="2276199" y="1023782"/>
                  <a:pt x="2311754" y="952668"/>
                </a:cubicBezTo>
                <a:cubicBezTo>
                  <a:pt x="2311754" y="952668"/>
                  <a:pt x="2311754" y="952668"/>
                  <a:pt x="2811944" y="86212"/>
                </a:cubicBezTo>
                <a:close/>
              </a:path>
            </a:pathLst>
          </a:custGeom>
          <a:noFill/>
          <a:ln>
            <a:noFill/>
          </a:ln>
        </p:spPr>
      </p:pic>
      <p:sp>
        <p:nvSpPr>
          <p:cNvPr id="90" name="Google Shape;90;p1"/>
          <p:cNvSpPr txBox="1"/>
          <p:nvPr/>
        </p:nvSpPr>
        <p:spPr>
          <a:xfrm>
            <a:off x="5301342" y="2828834"/>
            <a:ext cx="4517572"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6000" u="none" cap="none" strike="noStrike">
                <a:solidFill>
                  <a:srgbClr val="0099A9"/>
                </a:solidFill>
                <a:latin typeface="Arial"/>
                <a:ea typeface="Arial"/>
                <a:cs typeface="Arial"/>
                <a:sym typeface="Arial"/>
              </a:rPr>
              <a:t>Repetition</a:t>
            </a:r>
            <a:r>
              <a:rPr b="0" i="0" lang="en-GB" sz="7200" u="none" cap="none" strike="noStrike">
                <a:solidFill>
                  <a:srgbClr val="0099A9"/>
                </a:solidFill>
                <a:latin typeface="Arial"/>
                <a:ea typeface="Arial"/>
                <a:cs typeface="Arial"/>
                <a:sym typeface="Arial"/>
              </a:rPr>
              <a:t> </a:t>
            </a:r>
            <a:endParaRPr sz="7200">
              <a:solidFill>
                <a:srgbClr val="0099A9"/>
              </a:solidFill>
              <a:latin typeface="Arial"/>
              <a:ea typeface="Arial"/>
              <a:cs typeface="Arial"/>
              <a:sym typeface="Arial"/>
            </a:endParaRPr>
          </a:p>
        </p:txBody>
      </p:sp>
      <p:pic>
        <p:nvPicPr>
          <p:cNvPr id="91" name="Google Shape;91;p1"/>
          <p:cNvPicPr preferRelativeResize="0"/>
          <p:nvPr/>
        </p:nvPicPr>
        <p:blipFill rotWithShape="1">
          <a:blip r:embed="rId4">
            <a:alphaModFix/>
          </a:blip>
          <a:srcRect b="0" l="0" r="0" t="0"/>
          <a:stretch/>
        </p:blipFill>
        <p:spPr>
          <a:xfrm>
            <a:off x="9358313" y="2331241"/>
            <a:ext cx="2032882" cy="2195513"/>
          </a:xfrm>
          <a:prstGeom prst="rect">
            <a:avLst/>
          </a:prstGeom>
          <a:noFill/>
          <a:ln>
            <a:noFill/>
          </a:ln>
        </p:spPr>
      </p:pic>
      <p:pic>
        <p:nvPicPr>
          <p:cNvPr id="92" name="Google Shape;92;p1"/>
          <p:cNvPicPr preferRelativeResize="0"/>
          <p:nvPr/>
        </p:nvPicPr>
        <p:blipFill rotWithShape="1">
          <a:blip r:embed="rId5">
            <a:alphaModFix/>
          </a:blip>
          <a:srcRect b="0" l="0" r="0" t="0"/>
          <a:stretch/>
        </p:blipFill>
        <p:spPr>
          <a:xfrm>
            <a:off x="281368" y="6208711"/>
            <a:ext cx="1072148" cy="49523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80" name="Shape 180"/>
        <p:cNvGrpSpPr/>
        <p:nvPr/>
      </p:nvGrpSpPr>
      <p:grpSpPr>
        <a:xfrm>
          <a:off x="0" y="0"/>
          <a:ext cx="0" cy="0"/>
          <a:chOff x="0" y="0"/>
          <a:chExt cx="0" cy="0"/>
        </a:xfrm>
      </p:grpSpPr>
      <p:pic>
        <p:nvPicPr>
          <p:cNvPr id="181" name="Google Shape;181;p11"/>
          <p:cNvPicPr preferRelativeResize="0"/>
          <p:nvPr/>
        </p:nvPicPr>
        <p:blipFill rotWithShape="1">
          <a:blip r:embed="rId3">
            <a:alphaModFix/>
          </a:blip>
          <a:srcRect b="0" l="0" r="0" t="0"/>
          <a:stretch/>
        </p:blipFill>
        <p:spPr>
          <a:xfrm>
            <a:off x="20" y="10"/>
            <a:ext cx="12191980" cy="6857990"/>
          </a:xfrm>
          <a:prstGeom prst="rect">
            <a:avLst/>
          </a:prstGeom>
          <a:noFill/>
          <a:ln>
            <a:noFill/>
          </a:ln>
        </p:spPr>
      </p:pic>
      <p:sp>
        <p:nvSpPr>
          <p:cNvPr id="182" name="Google Shape;182;p11"/>
          <p:cNvSpPr/>
          <p:nvPr/>
        </p:nvSpPr>
        <p:spPr>
          <a:xfrm>
            <a:off x="126206" y="115193"/>
            <a:ext cx="11939588" cy="6627614"/>
          </a:xfrm>
          <a:prstGeom prst="rect">
            <a:avLst/>
          </a:prstGeom>
          <a:no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3" name="Google Shape;183;p11"/>
          <p:cNvSpPr/>
          <p:nvPr/>
        </p:nvSpPr>
        <p:spPr>
          <a:xfrm>
            <a:off x="859972" y="832757"/>
            <a:ext cx="10472056" cy="5192486"/>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id="184" name="Google Shape;184;p11"/>
          <p:cNvPicPr preferRelativeResize="0"/>
          <p:nvPr/>
        </p:nvPicPr>
        <p:blipFill rotWithShape="1">
          <a:blip r:embed="rId4">
            <a:alphaModFix/>
          </a:blip>
          <a:srcRect b="0" l="0" r="0" t="0"/>
          <a:stretch/>
        </p:blipFill>
        <p:spPr>
          <a:xfrm>
            <a:off x="281368" y="6208711"/>
            <a:ext cx="1072148" cy="495230"/>
          </a:xfrm>
          <a:prstGeom prst="rect">
            <a:avLst/>
          </a:prstGeom>
          <a:noFill/>
          <a:ln>
            <a:noFill/>
          </a:ln>
        </p:spPr>
      </p:pic>
      <p:pic>
        <p:nvPicPr>
          <p:cNvPr id="185" name="Google Shape;185;p11"/>
          <p:cNvPicPr preferRelativeResize="0"/>
          <p:nvPr/>
        </p:nvPicPr>
        <p:blipFill rotWithShape="1">
          <a:blip r:embed="rId5">
            <a:alphaModFix/>
          </a:blip>
          <a:srcRect b="0" l="0" r="0" t="0"/>
          <a:stretch/>
        </p:blipFill>
        <p:spPr>
          <a:xfrm>
            <a:off x="1238392" y="2596484"/>
            <a:ext cx="9715214" cy="167503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90" name="Shape 190"/>
        <p:cNvGrpSpPr/>
        <p:nvPr/>
      </p:nvGrpSpPr>
      <p:grpSpPr>
        <a:xfrm>
          <a:off x="0" y="0"/>
          <a:ext cx="0" cy="0"/>
          <a:chOff x="0" y="0"/>
          <a:chExt cx="0" cy="0"/>
        </a:xfrm>
      </p:grpSpPr>
      <p:pic>
        <p:nvPicPr>
          <p:cNvPr id="191" name="Google Shape;191;p12"/>
          <p:cNvPicPr preferRelativeResize="0"/>
          <p:nvPr/>
        </p:nvPicPr>
        <p:blipFill rotWithShape="1">
          <a:blip r:embed="rId3">
            <a:alphaModFix/>
          </a:blip>
          <a:srcRect b="0" l="0" r="0" t="0"/>
          <a:stretch/>
        </p:blipFill>
        <p:spPr>
          <a:xfrm>
            <a:off x="20" y="10"/>
            <a:ext cx="12191980" cy="6857990"/>
          </a:xfrm>
          <a:prstGeom prst="rect">
            <a:avLst/>
          </a:prstGeom>
          <a:noFill/>
          <a:ln>
            <a:noFill/>
          </a:ln>
        </p:spPr>
      </p:pic>
      <p:sp>
        <p:nvSpPr>
          <p:cNvPr id="192" name="Google Shape;192;p12"/>
          <p:cNvSpPr/>
          <p:nvPr/>
        </p:nvSpPr>
        <p:spPr>
          <a:xfrm>
            <a:off x="126206" y="115193"/>
            <a:ext cx="11939588" cy="6627614"/>
          </a:xfrm>
          <a:prstGeom prst="rect">
            <a:avLst/>
          </a:prstGeom>
          <a:no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3" name="Google Shape;193;p12"/>
          <p:cNvSpPr/>
          <p:nvPr/>
        </p:nvSpPr>
        <p:spPr>
          <a:xfrm>
            <a:off x="859972" y="832757"/>
            <a:ext cx="10472056" cy="5192486"/>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id="194" name="Google Shape;194;p12"/>
          <p:cNvPicPr preferRelativeResize="0"/>
          <p:nvPr/>
        </p:nvPicPr>
        <p:blipFill rotWithShape="1">
          <a:blip r:embed="rId4">
            <a:alphaModFix/>
          </a:blip>
          <a:srcRect b="0" l="0" r="0" t="0"/>
          <a:stretch/>
        </p:blipFill>
        <p:spPr>
          <a:xfrm>
            <a:off x="281368" y="6208711"/>
            <a:ext cx="1072148" cy="495230"/>
          </a:xfrm>
          <a:prstGeom prst="rect">
            <a:avLst/>
          </a:prstGeom>
          <a:noFill/>
          <a:ln>
            <a:noFill/>
          </a:ln>
        </p:spPr>
      </p:pic>
      <p:pic>
        <p:nvPicPr>
          <p:cNvPr id="195" name="Google Shape;195;p12"/>
          <p:cNvPicPr preferRelativeResize="0"/>
          <p:nvPr/>
        </p:nvPicPr>
        <p:blipFill rotWithShape="1">
          <a:blip r:embed="rId5">
            <a:alphaModFix/>
          </a:blip>
          <a:srcRect b="0" l="0" r="0" t="0"/>
          <a:stretch/>
        </p:blipFill>
        <p:spPr>
          <a:xfrm>
            <a:off x="4023093" y="1347308"/>
            <a:ext cx="4145811" cy="417871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7" name="Shape 97"/>
        <p:cNvGrpSpPr/>
        <p:nvPr/>
      </p:nvGrpSpPr>
      <p:grpSpPr>
        <a:xfrm>
          <a:off x="0" y="0"/>
          <a:ext cx="0" cy="0"/>
          <a:chOff x="0" y="0"/>
          <a:chExt cx="0" cy="0"/>
        </a:xfrm>
      </p:grpSpPr>
      <p:pic>
        <p:nvPicPr>
          <p:cNvPr id="98" name="Google Shape;98;p2"/>
          <p:cNvPicPr preferRelativeResize="0"/>
          <p:nvPr/>
        </p:nvPicPr>
        <p:blipFill rotWithShape="1">
          <a:blip r:embed="rId3">
            <a:alphaModFix/>
          </a:blip>
          <a:srcRect b="0" l="0" r="0" t="0"/>
          <a:stretch/>
        </p:blipFill>
        <p:spPr>
          <a:xfrm>
            <a:off x="20" y="10"/>
            <a:ext cx="12191980" cy="6857990"/>
          </a:xfrm>
          <a:prstGeom prst="rect">
            <a:avLst/>
          </a:prstGeom>
          <a:noFill/>
          <a:ln>
            <a:noFill/>
          </a:ln>
        </p:spPr>
      </p:pic>
      <p:sp>
        <p:nvSpPr>
          <p:cNvPr id="99" name="Google Shape;99;p2"/>
          <p:cNvSpPr/>
          <p:nvPr/>
        </p:nvSpPr>
        <p:spPr>
          <a:xfrm>
            <a:off x="126206" y="115193"/>
            <a:ext cx="11939588" cy="6627614"/>
          </a:xfrm>
          <a:prstGeom prst="rect">
            <a:avLst/>
          </a:prstGeom>
          <a:no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0" name="Google Shape;100;p2"/>
          <p:cNvSpPr/>
          <p:nvPr/>
        </p:nvSpPr>
        <p:spPr>
          <a:xfrm>
            <a:off x="859972" y="832757"/>
            <a:ext cx="10472056" cy="5192486"/>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01" name="Google Shape;101;p2"/>
          <p:cNvSpPr txBox="1"/>
          <p:nvPr/>
        </p:nvSpPr>
        <p:spPr>
          <a:xfrm>
            <a:off x="859972" y="1843928"/>
            <a:ext cx="10472056" cy="147732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7200">
                <a:solidFill>
                  <a:srgbClr val="00C5D4"/>
                </a:solidFill>
                <a:latin typeface="Arial"/>
                <a:ea typeface="Arial"/>
                <a:cs typeface="Arial"/>
                <a:sym typeface="Arial"/>
              </a:rPr>
              <a:t>Repetition</a:t>
            </a:r>
            <a:endParaRPr/>
          </a:p>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02" name="Google Shape;102;p2"/>
          <p:cNvSpPr txBox="1"/>
          <p:nvPr/>
        </p:nvSpPr>
        <p:spPr>
          <a:xfrm>
            <a:off x="859972" y="3680038"/>
            <a:ext cx="10472056" cy="147732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7200">
                <a:solidFill>
                  <a:srgbClr val="00C5D4"/>
                </a:solidFill>
                <a:latin typeface="Arial"/>
                <a:ea typeface="Arial"/>
                <a:cs typeface="Arial"/>
                <a:sym typeface="Arial"/>
              </a:rPr>
              <a:t>Sequence</a:t>
            </a:r>
            <a:endParaRPr/>
          </a:p>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id="103" name="Google Shape;103;p2"/>
          <p:cNvPicPr preferRelativeResize="0"/>
          <p:nvPr/>
        </p:nvPicPr>
        <p:blipFill rotWithShape="1">
          <a:blip r:embed="rId4">
            <a:alphaModFix/>
          </a:blip>
          <a:srcRect b="0" l="0" r="0" t="0"/>
          <a:stretch/>
        </p:blipFill>
        <p:spPr>
          <a:xfrm>
            <a:off x="281368" y="6208711"/>
            <a:ext cx="1072148" cy="49523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08" name="Shape 108"/>
        <p:cNvGrpSpPr/>
        <p:nvPr/>
      </p:nvGrpSpPr>
      <p:grpSpPr>
        <a:xfrm>
          <a:off x="0" y="0"/>
          <a:ext cx="0" cy="0"/>
          <a:chOff x="0" y="0"/>
          <a:chExt cx="0" cy="0"/>
        </a:xfrm>
      </p:grpSpPr>
      <p:pic>
        <p:nvPicPr>
          <p:cNvPr id="109" name="Google Shape;109;p3"/>
          <p:cNvPicPr preferRelativeResize="0"/>
          <p:nvPr/>
        </p:nvPicPr>
        <p:blipFill rotWithShape="1">
          <a:blip r:embed="rId3">
            <a:alphaModFix/>
          </a:blip>
          <a:srcRect b="0" l="0" r="0" t="0"/>
          <a:stretch/>
        </p:blipFill>
        <p:spPr>
          <a:xfrm>
            <a:off x="20" y="10"/>
            <a:ext cx="12191980" cy="6857990"/>
          </a:xfrm>
          <a:prstGeom prst="rect">
            <a:avLst/>
          </a:prstGeom>
          <a:noFill/>
          <a:ln>
            <a:noFill/>
          </a:ln>
        </p:spPr>
      </p:pic>
      <p:sp>
        <p:nvSpPr>
          <p:cNvPr id="110" name="Google Shape;110;p3"/>
          <p:cNvSpPr/>
          <p:nvPr/>
        </p:nvSpPr>
        <p:spPr>
          <a:xfrm>
            <a:off x="126206" y="115193"/>
            <a:ext cx="11939588" cy="6627614"/>
          </a:xfrm>
          <a:prstGeom prst="rect">
            <a:avLst/>
          </a:prstGeom>
          <a:no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 name="Google Shape;111;p3"/>
          <p:cNvSpPr/>
          <p:nvPr/>
        </p:nvSpPr>
        <p:spPr>
          <a:xfrm>
            <a:off x="859972" y="832757"/>
            <a:ext cx="10472056" cy="5192486"/>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id="112" name="Google Shape;112;p3"/>
          <p:cNvPicPr preferRelativeResize="0"/>
          <p:nvPr/>
        </p:nvPicPr>
        <p:blipFill rotWithShape="1">
          <a:blip r:embed="rId4">
            <a:alphaModFix/>
          </a:blip>
          <a:srcRect b="0" l="0" r="0" t="0"/>
          <a:stretch/>
        </p:blipFill>
        <p:spPr>
          <a:xfrm>
            <a:off x="1585281" y="1447800"/>
            <a:ext cx="3668889" cy="3962400"/>
          </a:xfrm>
          <a:prstGeom prst="rect">
            <a:avLst/>
          </a:prstGeom>
          <a:noFill/>
          <a:ln>
            <a:noFill/>
          </a:ln>
        </p:spPr>
      </p:pic>
      <p:sp>
        <p:nvSpPr>
          <p:cNvPr id="113" name="Google Shape;113;p3"/>
          <p:cNvSpPr txBox="1"/>
          <p:nvPr/>
        </p:nvSpPr>
        <p:spPr>
          <a:xfrm>
            <a:off x="5503135" y="2690336"/>
            <a:ext cx="5579928"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rgbClr val="00C5D4"/>
                </a:solidFill>
                <a:latin typeface="Arial"/>
                <a:ea typeface="Arial"/>
                <a:cs typeface="Arial"/>
                <a:sym typeface="Arial"/>
              </a:rPr>
              <a:t>Why is repetition important</a:t>
            </a:r>
            <a:r>
              <a:rPr lang="en-GB" sz="1800">
                <a:solidFill>
                  <a:srgbClr val="00C5D4"/>
                </a:solidFill>
                <a:latin typeface="Arial"/>
                <a:ea typeface="Arial"/>
                <a:cs typeface="Arial"/>
                <a:sym typeface="Arial"/>
              </a:rPr>
              <a:t>? </a:t>
            </a:r>
            <a:r>
              <a:rPr b="1" lang="en-GB" sz="1800">
                <a:solidFill>
                  <a:srgbClr val="00C5D4"/>
                </a:solidFill>
                <a:latin typeface="Arial"/>
                <a:ea typeface="Arial"/>
                <a:cs typeface="Arial"/>
                <a:sym typeface="Arial"/>
              </a:rPr>
              <a:t>Repetition</a:t>
            </a:r>
            <a:r>
              <a:rPr lang="en-GB" sz="1800">
                <a:solidFill>
                  <a:srgbClr val="00C5D4"/>
                </a:solidFill>
                <a:latin typeface="Arial"/>
                <a:ea typeface="Arial"/>
                <a:cs typeface="Arial"/>
                <a:sym typeface="Arial"/>
              </a:rPr>
              <a:t> allows algorithms to be simplified by stating that certain steps will repeat until told otherwise. This makes designing algorithms quicker and simpler because they don't need to include lots of unnecessary steps.</a:t>
            </a:r>
            <a:endParaRPr sz="1800">
              <a:solidFill>
                <a:srgbClr val="00C5D4"/>
              </a:solidFill>
              <a:latin typeface="Arial"/>
              <a:ea typeface="Arial"/>
              <a:cs typeface="Arial"/>
              <a:sym typeface="Arial"/>
            </a:endParaRPr>
          </a:p>
        </p:txBody>
      </p:sp>
      <p:pic>
        <p:nvPicPr>
          <p:cNvPr id="114" name="Google Shape;114;p3"/>
          <p:cNvPicPr preferRelativeResize="0"/>
          <p:nvPr/>
        </p:nvPicPr>
        <p:blipFill rotWithShape="1">
          <a:blip r:embed="rId5">
            <a:alphaModFix/>
          </a:blip>
          <a:srcRect b="0" l="0" r="0" t="0"/>
          <a:stretch/>
        </p:blipFill>
        <p:spPr>
          <a:xfrm>
            <a:off x="281368" y="6208711"/>
            <a:ext cx="1072148" cy="49523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19" name="Shape 119"/>
        <p:cNvGrpSpPr/>
        <p:nvPr/>
      </p:nvGrpSpPr>
      <p:grpSpPr>
        <a:xfrm>
          <a:off x="0" y="0"/>
          <a:ext cx="0" cy="0"/>
          <a:chOff x="0" y="0"/>
          <a:chExt cx="0" cy="0"/>
        </a:xfrm>
      </p:grpSpPr>
      <p:pic>
        <p:nvPicPr>
          <p:cNvPr id="120" name="Google Shape;120;p4"/>
          <p:cNvPicPr preferRelativeResize="0"/>
          <p:nvPr/>
        </p:nvPicPr>
        <p:blipFill rotWithShape="1">
          <a:blip r:embed="rId3">
            <a:alphaModFix/>
          </a:blip>
          <a:srcRect b="0" l="0" r="0" t="0"/>
          <a:stretch/>
        </p:blipFill>
        <p:spPr>
          <a:xfrm>
            <a:off x="20" y="10"/>
            <a:ext cx="12191980" cy="6857990"/>
          </a:xfrm>
          <a:prstGeom prst="rect">
            <a:avLst/>
          </a:prstGeom>
          <a:noFill/>
          <a:ln>
            <a:noFill/>
          </a:ln>
        </p:spPr>
      </p:pic>
      <p:sp>
        <p:nvSpPr>
          <p:cNvPr id="121" name="Google Shape;121;p4"/>
          <p:cNvSpPr/>
          <p:nvPr/>
        </p:nvSpPr>
        <p:spPr>
          <a:xfrm>
            <a:off x="126206" y="115193"/>
            <a:ext cx="11939588" cy="6627614"/>
          </a:xfrm>
          <a:prstGeom prst="rect">
            <a:avLst/>
          </a:prstGeom>
          <a:no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 name="Google Shape;122;p4"/>
          <p:cNvSpPr/>
          <p:nvPr/>
        </p:nvSpPr>
        <p:spPr>
          <a:xfrm>
            <a:off x="859972" y="832757"/>
            <a:ext cx="10472056" cy="5192486"/>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4000">
              <a:solidFill>
                <a:srgbClr val="00C5D4"/>
              </a:solidFill>
              <a:latin typeface="Calibri"/>
              <a:ea typeface="Calibri"/>
              <a:cs typeface="Calibri"/>
              <a:sym typeface="Calibri"/>
            </a:endParaRPr>
          </a:p>
        </p:txBody>
      </p:sp>
      <p:pic>
        <p:nvPicPr>
          <p:cNvPr id="123" name="Google Shape;123;p4"/>
          <p:cNvPicPr preferRelativeResize="0"/>
          <p:nvPr/>
        </p:nvPicPr>
        <p:blipFill rotWithShape="1">
          <a:blip r:embed="rId4">
            <a:alphaModFix/>
          </a:blip>
          <a:srcRect b="0" l="0" r="0" t="0"/>
          <a:stretch/>
        </p:blipFill>
        <p:spPr>
          <a:xfrm>
            <a:off x="281368" y="6208711"/>
            <a:ext cx="1072148" cy="495230"/>
          </a:xfrm>
          <a:prstGeom prst="rect">
            <a:avLst/>
          </a:prstGeom>
          <a:noFill/>
          <a:ln>
            <a:noFill/>
          </a:ln>
        </p:spPr>
      </p:pic>
      <p:pic>
        <p:nvPicPr>
          <p:cNvPr id="124" name="Google Shape;124;p4"/>
          <p:cNvPicPr preferRelativeResize="0"/>
          <p:nvPr/>
        </p:nvPicPr>
        <p:blipFill rotWithShape="1">
          <a:blip r:embed="rId5">
            <a:alphaModFix/>
          </a:blip>
          <a:srcRect b="0" l="0" r="0" t="0"/>
          <a:stretch/>
        </p:blipFill>
        <p:spPr>
          <a:xfrm>
            <a:off x="950449" y="1946945"/>
            <a:ext cx="4158595" cy="2964105"/>
          </a:xfrm>
          <a:prstGeom prst="rect">
            <a:avLst/>
          </a:prstGeom>
          <a:noFill/>
          <a:ln>
            <a:noFill/>
          </a:ln>
        </p:spPr>
      </p:pic>
      <p:pic>
        <p:nvPicPr>
          <p:cNvPr id="125" name="Google Shape;125;p4"/>
          <p:cNvPicPr preferRelativeResize="0"/>
          <p:nvPr/>
        </p:nvPicPr>
        <p:blipFill rotWithShape="1">
          <a:blip r:embed="rId6">
            <a:alphaModFix/>
          </a:blip>
          <a:srcRect b="0" l="0" r="0" t="0"/>
          <a:stretch/>
        </p:blipFill>
        <p:spPr>
          <a:xfrm>
            <a:off x="4947650" y="2885224"/>
            <a:ext cx="6293901" cy="10875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30" name="Shape 130"/>
        <p:cNvGrpSpPr/>
        <p:nvPr/>
      </p:nvGrpSpPr>
      <p:grpSpPr>
        <a:xfrm>
          <a:off x="0" y="0"/>
          <a:ext cx="0" cy="0"/>
          <a:chOff x="0" y="0"/>
          <a:chExt cx="0" cy="0"/>
        </a:xfrm>
      </p:grpSpPr>
      <p:pic>
        <p:nvPicPr>
          <p:cNvPr id="131" name="Google Shape;131;p5"/>
          <p:cNvPicPr preferRelativeResize="0"/>
          <p:nvPr/>
        </p:nvPicPr>
        <p:blipFill rotWithShape="1">
          <a:blip r:embed="rId3">
            <a:alphaModFix/>
          </a:blip>
          <a:srcRect b="0" l="0" r="0" t="0"/>
          <a:stretch/>
        </p:blipFill>
        <p:spPr>
          <a:xfrm>
            <a:off x="20" y="10"/>
            <a:ext cx="12191980" cy="6857990"/>
          </a:xfrm>
          <a:prstGeom prst="rect">
            <a:avLst/>
          </a:prstGeom>
          <a:noFill/>
          <a:ln>
            <a:noFill/>
          </a:ln>
        </p:spPr>
      </p:pic>
      <p:sp>
        <p:nvSpPr>
          <p:cNvPr id="132" name="Google Shape;132;p5"/>
          <p:cNvSpPr/>
          <p:nvPr/>
        </p:nvSpPr>
        <p:spPr>
          <a:xfrm>
            <a:off x="126206" y="115193"/>
            <a:ext cx="11939588" cy="6627614"/>
          </a:xfrm>
          <a:prstGeom prst="rect">
            <a:avLst/>
          </a:prstGeom>
          <a:no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3" name="Google Shape;133;p5"/>
          <p:cNvSpPr/>
          <p:nvPr/>
        </p:nvSpPr>
        <p:spPr>
          <a:xfrm>
            <a:off x="859972" y="832757"/>
            <a:ext cx="10472056" cy="5192486"/>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id="134" name="Google Shape;134;p5"/>
          <p:cNvPicPr preferRelativeResize="0"/>
          <p:nvPr/>
        </p:nvPicPr>
        <p:blipFill rotWithShape="1">
          <a:blip r:embed="rId4">
            <a:alphaModFix/>
          </a:blip>
          <a:srcRect b="0" l="0" r="0" t="0"/>
          <a:stretch/>
        </p:blipFill>
        <p:spPr>
          <a:xfrm>
            <a:off x="281368" y="6208711"/>
            <a:ext cx="1072148" cy="495230"/>
          </a:xfrm>
          <a:prstGeom prst="rect">
            <a:avLst/>
          </a:prstGeom>
          <a:noFill/>
          <a:ln>
            <a:noFill/>
          </a:ln>
        </p:spPr>
      </p:pic>
      <p:pic>
        <p:nvPicPr>
          <p:cNvPr id="135" name="Google Shape;135;p5"/>
          <p:cNvPicPr preferRelativeResize="0"/>
          <p:nvPr/>
        </p:nvPicPr>
        <p:blipFill rotWithShape="1">
          <a:blip r:embed="rId5">
            <a:alphaModFix/>
          </a:blip>
          <a:srcRect b="0" l="0" r="0" t="0"/>
          <a:stretch/>
        </p:blipFill>
        <p:spPr>
          <a:xfrm>
            <a:off x="3562350" y="1257300"/>
            <a:ext cx="5067300" cy="4343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40" name="Shape 140"/>
        <p:cNvGrpSpPr/>
        <p:nvPr/>
      </p:nvGrpSpPr>
      <p:grpSpPr>
        <a:xfrm>
          <a:off x="0" y="0"/>
          <a:ext cx="0" cy="0"/>
          <a:chOff x="0" y="0"/>
          <a:chExt cx="0" cy="0"/>
        </a:xfrm>
      </p:grpSpPr>
      <p:pic>
        <p:nvPicPr>
          <p:cNvPr id="141" name="Google Shape;141;p6"/>
          <p:cNvPicPr preferRelativeResize="0"/>
          <p:nvPr/>
        </p:nvPicPr>
        <p:blipFill rotWithShape="1">
          <a:blip r:embed="rId3">
            <a:alphaModFix/>
          </a:blip>
          <a:srcRect b="0" l="0" r="0" t="0"/>
          <a:stretch/>
        </p:blipFill>
        <p:spPr>
          <a:xfrm>
            <a:off x="20" y="10"/>
            <a:ext cx="12191980" cy="6857990"/>
          </a:xfrm>
          <a:prstGeom prst="rect">
            <a:avLst/>
          </a:prstGeom>
          <a:noFill/>
          <a:ln>
            <a:noFill/>
          </a:ln>
        </p:spPr>
      </p:pic>
      <p:sp>
        <p:nvSpPr>
          <p:cNvPr id="142" name="Google Shape;142;p6"/>
          <p:cNvSpPr/>
          <p:nvPr/>
        </p:nvSpPr>
        <p:spPr>
          <a:xfrm>
            <a:off x="126206" y="115193"/>
            <a:ext cx="11939588" cy="6627614"/>
          </a:xfrm>
          <a:prstGeom prst="rect">
            <a:avLst/>
          </a:prstGeom>
          <a:no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3" name="Google Shape;143;p6"/>
          <p:cNvSpPr/>
          <p:nvPr/>
        </p:nvSpPr>
        <p:spPr>
          <a:xfrm>
            <a:off x="859972" y="832757"/>
            <a:ext cx="10472056" cy="5192486"/>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id="144" name="Google Shape;144;p6"/>
          <p:cNvPicPr preferRelativeResize="0"/>
          <p:nvPr/>
        </p:nvPicPr>
        <p:blipFill rotWithShape="1">
          <a:blip r:embed="rId4">
            <a:alphaModFix/>
          </a:blip>
          <a:srcRect b="0" l="0" r="0" t="0"/>
          <a:stretch/>
        </p:blipFill>
        <p:spPr>
          <a:xfrm>
            <a:off x="281368" y="6208711"/>
            <a:ext cx="1072148" cy="495230"/>
          </a:xfrm>
          <a:prstGeom prst="rect">
            <a:avLst/>
          </a:prstGeom>
          <a:noFill/>
          <a:ln>
            <a:noFill/>
          </a:ln>
        </p:spPr>
      </p:pic>
      <p:pic>
        <p:nvPicPr>
          <p:cNvPr id="145" name="Google Shape;145;p6"/>
          <p:cNvPicPr preferRelativeResize="0"/>
          <p:nvPr/>
        </p:nvPicPr>
        <p:blipFill rotWithShape="1">
          <a:blip r:embed="rId5">
            <a:alphaModFix/>
          </a:blip>
          <a:srcRect b="0" l="0" r="0" t="0"/>
          <a:stretch/>
        </p:blipFill>
        <p:spPr>
          <a:xfrm>
            <a:off x="1353516" y="2733961"/>
            <a:ext cx="9392419" cy="139007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50" name="Shape 150"/>
        <p:cNvGrpSpPr/>
        <p:nvPr/>
      </p:nvGrpSpPr>
      <p:grpSpPr>
        <a:xfrm>
          <a:off x="0" y="0"/>
          <a:ext cx="0" cy="0"/>
          <a:chOff x="0" y="0"/>
          <a:chExt cx="0" cy="0"/>
        </a:xfrm>
      </p:grpSpPr>
      <p:pic>
        <p:nvPicPr>
          <p:cNvPr id="151" name="Google Shape;151;p7"/>
          <p:cNvPicPr preferRelativeResize="0"/>
          <p:nvPr/>
        </p:nvPicPr>
        <p:blipFill rotWithShape="1">
          <a:blip r:embed="rId3">
            <a:alphaModFix/>
          </a:blip>
          <a:srcRect b="0" l="0" r="0" t="0"/>
          <a:stretch/>
        </p:blipFill>
        <p:spPr>
          <a:xfrm>
            <a:off x="20" y="10"/>
            <a:ext cx="12191980" cy="6857990"/>
          </a:xfrm>
          <a:prstGeom prst="rect">
            <a:avLst/>
          </a:prstGeom>
          <a:noFill/>
          <a:ln>
            <a:noFill/>
          </a:ln>
        </p:spPr>
      </p:pic>
      <p:sp>
        <p:nvSpPr>
          <p:cNvPr id="152" name="Google Shape;152;p7"/>
          <p:cNvSpPr/>
          <p:nvPr/>
        </p:nvSpPr>
        <p:spPr>
          <a:xfrm>
            <a:off x="126206" y="115193"/>
            <a:ext cx="11939588" cy="6627614"/>
          </a:xfrm>
          <a:prstGeom prst="rect">
            <a:avLst/>
          </a:prstGeom>
          <a:no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3" name="Google Shape;153;p7"/>
          <p:cNvSpPr/>
          <p:nvPr/>
        </p:nvSpPr>
        <p:spPr>
          <a:xfrm>
            <a:off x="859972" y="832757"/>
            <a:ext cx="10472056" cy="5192486"/>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id="154" name="Google Shape;154;p7"/>
          <p:cNvPicPr preferRelativeResize="0"/>
          <p:nvPr/>
        </p:nvPicPr>
        <p:blipFill rotWithShape="1">
          <a:blip r:embed="rId4">
            <a:alphaModFix/>
          </a:blip>
          <a:srcRect b="0" l="0" r="0" t="0"/>
          <a:stretch/>
        </p:blipFill>
        <p:spPr>
          <a:xfrm>
            <a:off x="281368" y="6208711"/>
            <a:ext cx="1072148" cy="495230"/>
          </a:xfrm>
          <a:prstGeom prst="rect">
            <a:avLst/>
          </a:prstGeom>
          <a:noFill/>
          <a:ln>
            <a:noFill/>
          </a:ln>
        </p:spPr>
      </p:pic>
      <p:pic>
        <p:nvPicPr>
          <p:cNvPr id="155" name="Google Shape;155;p7"/>
          <p:cNvPicPr preferRelativeResize="0"/>
          <p:nvPr/>
        </p:nvPicPr>
        <p:blipFill rotWithShape="1">
          <a:blip r:embed="rId5">
            <a:alphaModFix/>
          </a:blip>
          <a:srcRect b="0" l="0" r="0" t="0"/>
          <a:stretch/>
        </p:blipFill>
        <p:spPr>
          <a:xfrm>
            <a:off x="1238391" y="2572643"/>
            <a:ext cx="9672299" cy="166502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60" name="Shape 160"/>
        <p:cNvGrpSpPr/>
        <p:nvPr/>
      </p:nvGrpSpPr>
      <p:grpSpPr>
        <a:xfrm>
          <a:off x="0" y="0"/>
          <a:ext cx="0" cy="0"/>
          <a:chOff x="0" y="0"/>
          <a:chExt cx="0" cy="0"/>
        </a:xfrm>
      </p:grpSpPr>
      <p:pic>
        <p:nvPicPr>
          <p:cNvPr id="161" name="Google Shape;161;p8"/>
          <p:cNvPicPr preferRelativeResize="0"/>
          <p:nvPr/>
        </p:nvPicPr>
        <p:blipFill rotWithShape="1">
          <a:blip r:embed="rId3">
            <a:alphaModFix/>
          </a:blip>
          <a:srcRect b="0" l="0" r="0" t="0"/>
          <a:stretch/>
        </p:blipFill>
        <p:spPr>
          <a:xfrm>
            <a:off x="20" y="10"/>
            <a:ext cx="12191980" cy="6857990"/>
          </a:xfrm>
          <a:prstGeom prst="rect">
            <a:avLst/>
          </a:prstGeom>
          <a:noFill/>
          <a:ln>
            <a:noFill/>
          </a:ln>
        </p:spPr>
      </p:pic>
      <p:sp>
        <p:nvSpPr>
          <p:cNvPr id="162" name="Google Shape;162;p8"/>
          <p:cNvSpPr/>
          <p:nvPr/>
        </p:nvSpPr>
        <p:spPr>
          <a:xfrm>
            <a:off x="126206" y="115193"/>
            <a:ext cx="11939588" cy="6627614"/>
          </a:xfrm>
          <a:prstGeom prst="rect">
            <a:avLst/>
          </a:prstGeom>
          <a:no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3" name="Google Shape;163;p8"/>
          <p:cNvSpPr/>
          <p:nvPr/>
        </p:nvSpPr>
        <p:spPr>
          <a:xfrm>
            <a:off x="859972" y="832757"/>
            <a:ext cx="10472056" cy="5192486"/>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id="164" name="Google Shape;164;p8"/>
          <p:cNvPicPr preferRelativeResize="0"/>
          <p:nvPr/>
        </p:nvPicPr>
        <p:blipFill rotWithShape="1">
          <a:blip r:embed="rId4">
            <a:alphaModFix/>
          </a:blip>
          <a:srcRect b="0" l="0" r="0" t="0"/>
          <a:stretch/>
        </p:blipFill>
        <p:spPr>
          <a:xfrm>
            <a:off x="281368" y="6208711"/>
            <a:ext cx="1072148" cy="495230"/>
          </a:xfrm>
          <a:prstGeom prst="rect">
            <a:avLst/>
          </a:prstGeom>
          <a:noFill/>
          <a:ln>
            <a:noFill/>
          </a:ln>
        </p:spPr>
      </p:pic>
      <p:pic>
        <p:nvPicPr>
          <p:cNvPr id="165" name="Google Shape;165;p8"/>
          <p:cNvPicPr preferRelativeResize="0"/>
          <p:nvPr/>
        </p:nvPicPr>
        <p:blipFill rotWithShape="1">
          <a:blip r:embed="rId5">
            <a:alphaModFix/>
          </a:blip>
          <a:srcRect b="0" l="0" r="0" t="0"/>
          <a:stretch/>
        </p:blipFill>
        <p:spPr>
          <a:xfrm>
            <a:off x="1238392" y="2596485"/>
            <a:ext cx="9715215" cy="166502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70" name="Shape 170"/>
        <p:cNvGrpSpPr/>
        <p:nvPr/>
      </p:nvGrpSpPr>
      <p:grpSpPr>
        <a:xfrm>
          <a:off x="0" y="0"/>
          <a:ext cx="0" cy="0"/>
          <a:chOff x="0" y="0"/>
          <a:chExt cx="0" cy="0"/>
        </a:xfrm>
      </p:grpSpPr>
      <p:pic>
        <p:nvPicPr>
          <p:cNvPr id="171" name="Google Shape;171;p10"/>
          <p:cNvPicPr preferRelativeResize="0"/>
          <p:nvPr/>
        </p:nvPicPr>
        <p:blipFill rotWithShape="1">
          <a:blip r:embed="rId3">
            <a:alphaModFix/>
          </a:blip>
          <a:srcRect b="0" l="0" r="0" t="0"/>
          <a:stretch/>
        </p:blipFill>
        <p:spPr>
          <a:xfrm>
            <a:off x="20" y="10"/>
            <a:ext cx="12191980" cy="6857990"/>
          </a:xfrm>
          <a:prstGeom prst="rect">
            <a:avLst/>
          </a:prstGeom>
          <a:noFill/>
          <a:ln>
            <a:noFill/>
          </a:ln>
        </p:spPr>
      </p:pic>
      <p:sp>
        <p:nvSpPr>
          <p:cNvPr id="172" name="Google Shape;172;p10"/>
          <p:cNvSpPr/>
          <p:nvPr/>
        </p:nvSpPr>
        <p:spPr>
          <a:xfrm>
            <a:off x="126206" y="115193"/>
            <a:ext cx="11939588" cy="6627614"/>
          </a:xfrm>
          <a:prstGeom prst="rect">
            <a:avLst/>
          </a:prstGeom>
          <a:no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 name="Google Shape;173;p10"/>
          <p:cNvSpPr/>
          <p:nvPr/>
        </p:nvSpPr>
        <p:spPr>
          <a:xfrm>
            <a:off x="859972" y="832757"/>
            <a:ext cx="10472056" cy="5192486"/>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id="174" name="Google Shape;174;p10"/>
          <p:cNvPicPr preferRelativeResize="0"/>
          <p:nvPr/>
        </p:nvPicPr>
        <p:blipFill rotWithShape="1">
          <a:blip r:embed="rId4">
            <a:alphaModFix/>
          </a:blip>
          <a:srcRect b="0" l="0" r="0" t="0"/>
          <a:stretch/>
        </p:blipFill>
        <p:spPr>
          <a:xfrm>
            <a:off x="281368" y="6208711"/>
            <a:ext cx="1072148" cy="495230"/>
          </a:xfrm>
          <a:prstGeom prst="rect">
            <a:avLst/>
          </a:prstGeom>
          <a:noFill/>
          <a:ln>
            <a:noFill/>
          </a:ln>
        </p:spPr>
      </p:pic>
      <p:pic>
        <p:nvPicPr>
          <p:cNvPr id="175" name="Google Shape;175;p10"/>
          <p:cNvPicPr preferRelativeResize="0"/>
          <p:nvPr/>
        </p:nvPicPr>
        <p:blipFill rotWithShape="1">
          <a:blip r:embed="rId5">
            <a:alphaModFix/>
          </a:blip>
          <a:srcRect b="0" l="0" r="0" t="0"/>
          <a:stretch/>
        </p:blipFill>
        <p:spPr>
          <a:xfrm>
            <a:off x="4208129" y="1541129"/>
            <a:ext cx="3775741" cy="377574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2020-02-18T13:02:08Z</dcterms:created>
  <dc:creator>Bradley Dardis</dc:creator>
</cp:coreProperties>
</file>